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4"/>
  </p:notes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şenur Dağcı" initials="AD" lastIdx="1" clrIdx="0">
    <p:extLst>
      <p:ext uri="{19B8F6BF-5375-455C-9EA6-DF929625EA0E}">
        <p15:presenceInfo xmlns:p15="http://schemas.microsoft.com/office/powerpoint/2012/main" userId="1870c21f1d233f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A3CAC-F5E6-474A-B2A4-93655BF13FD4}" type="datetimeFigureOut">
              <a:rPr lang="tr-TR" smtClean="0"/>
              <a:t>12.04.2022</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D8532-2489-497C-87B7-1B34672331A5}" type="slidenum">
              <a:rPr lang="tr-TR" smtClean="0"/>
              <a:t>‹#›</a:t>
            </a:fld>
            <a:endParaRPr lang="tr-TR"/>
          </a:p>
        </p:txBody>
      </p:sp>
    </p:spTree>
    <p:extLst>
      <p:ext uri="{BB962C8B-B14F-4D97-AF65-F5344CB8AC3E}">
        <p14:creationId xmlns:p14="http://schemas.microsoft.com/office/powerpoint/2010/main" val="2217028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892D8532-2489-497C-87B7-1B34672331A5}" type="slidenum">
              <a:rPr lang="tr-TR" smtClean="0"/>
              <a:t>8</a:t>
            </a:fld>
            <a:endParaRPr lang="tr-TR"/>
          </a:p>
        </p:txBody>
      </p:sp>
    </p:spTree>
    <p:extLst>
      <p:ext uri="{BB962C8B-B14F-4D97-AF65-F5344CB8AC3E}">
        <p14:creationId xmlns:p14="http://schemas.microsoft.com/office/powerpoint/2010/main" val="3050857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p:txBody>
          <a:bodyPr/>
          <a:lstStyle/>
          <a:p>
            <a:fld id="{5F958806-3AB7-4348-840A-7B76F1AFF16E}" type="datetimeFigureOut">
              <a:rPr lang="tr-TR" smtClean="0"/>
              <a:t>12.04.2022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1261884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F958806-3AB7-4348-840A-7B76F1AFF16E}" type="datetimeFigureOut">
              <a:rPr lang="tr-TR" smtClean="0"/>
              <a:t>12.04.2022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1281747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smtClean="0"/>
              <a:t>Asıl başlık stili için tıklatın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F958806-3AB7-4348-840A-7B76F1AFF16E}" type="datetimeFigureOut">
              <a:rPr lang="tr-TR" smtClean="0"/>
              <a:t>12.04.2022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824AA92-2A79-43ED-B4ED-351683DB62C3}" type="slidenum">
              <a:rPr lang="tr-TR" smtClean="0"/>
              <a:t>‹#›</a:t>
            </a:fld>
            <a:endParaRPr lang="tr-T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41894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F958806-3AB7-4348-840A-7B76F1AFF16E}" type="datetimeFigureOut">
              <a:rPr lang="tr-TR" smtClean="0"/>
              <a:t>12.04.2022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1129584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smtClean="0"/>
              <a:t>Asıl başlık stili için tıklatın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F958806-3AB7-4348-840A-7B76F1AFF16E}" type="datetimeFigureOut">
              <a:rPr lang="tr-TR" smtClean="0"/>
              <a:t>12.04.2022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824AA92-2A79-43ED-B4ED-351683DB62C3}" type="slidenum">
              <a:rPr lang="tr-TR" smtClean="0"/>
              <a:t>‹#›</a:t>
            </a:fld>
            <a:endParaRPr lang="tr-T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50106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tr-TR" smtClean="0"/>
              <a:t>Asıl başlık stili için tıklatın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F958806-3AB7-4348-840A-7B76F1AFF16E}" type="datetimeFigureOut">
              <a:rPr lang="tr-TR" smtClean="0"/>
              <a:t>12.04.2022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2118014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5F958806-3AB7-4348-840A-7B76F1AFF16E}" type="datetimeFigureOut">
              <a:rPr lang="tr-TR" smtClean="0"/>
              <a:t>12.04.2022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15533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5F958806-3AB7-4348-840A-7B76F1AFF16E}" type="datetimeFigureOut">
              <a:rPr lang="tr-TR" smtClean="0"/>
              <a:t>12.04.2022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3251349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5F958806-3AB7-4348-840A-7B76F1AFF16E}" type="datetimeFigureOut">
              <a:rPr lang="tr-TR" smtClean="0"/>
              <a:t>12.04.2022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683735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5F958806-3AB7-4348-840A-7B76F1AFF16E}" type="datetimeFigureOut">
              <a:rPr lang="tr-TR" smtClean="0"/>
              <a:t>12.04.2022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4178759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5F958806-3AB7-4348-840A-7B76F1AFF16E}" type="datetimeFigureOut">
              <a:rPr lang="tr-TR" smtClean="0"/>
              <a:t>12.04.2022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235082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5F958806-3AB7-4348-840A-7B76F1AFF16E}" type="datetimeFigureOut">
              <a:rPr lang="tr-TR" smtClean="0"/>
              <a:t>12.04.2022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1418650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5F958806-3AB7-4348-840A-7B76F1AFF16E}" type="datetimeFigureOut">
              <a:rPr lang="tr-TR" smtClean="0"/>
              <a:t>12.04.2022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199024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958806-3AB7-4348-840A-7B76F1AFF16E}" type="datetimeFigureOut">
              <a:rPr lang="tr-TR" smtClean="0"/>
              <a:t>12.04.2022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3763388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tr-TR" smtClean="0"/>
              <a:t>Asıl başlık stili için tıklatın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5F958806-3AB7-4348-840A-7B76F1AFF16E}" type="datetimeFigureOut">
              <a:rPr lang="tr-TR" smtClean="0"/>
              <a:t>12.04.2022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3179144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5F958806-3AB7-4348-840A-7B76F1AFF16E}" type="datetimeFigureOut">
              <a:rPr lang="tr-TR" smtClean="0"/>
              <a:t>12.04.2022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824AA92-2A79-43ED-B4ED-351683DB62C3}" type="slidenum">
              <a:rPr lang="tr-TR" smtClean="0"/>
              <a:t>‹#›</a:t>
            </a:fld>
            <a:endParaRPr lang="tr-TR"/>
          </a:p>
        </p:txBody>
      </p:sp>
    </p:spTree>
    <p:extLst>
      <p:ext uri="{BB962C8B-B14F-4D97-AF65-F5344CB8AC3E}">
        <p14:creationId xmlns:p14="http://schemas.microsoft.com/office/powerpoint/2010/main" val="2646434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958806-3AB7-4348-840A-7B76F1AFF16E}" type="datetimeFigureOut">
              <a:rPr lang="tr-TR" smtClean="0"/>
              <a:t>12.04.2022</a:t>
            </a:fld>
            <a:endParaRPr lang="tr-T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824AA92-2A79-43ED-B4ED-351683DB62C3}" type="slidenum">
              <a:rPr lang="tr-TR" smtClean="0"/>
              <a:t>‹#›</a:t>
            </a:fld>
            <a:endParaRPr lang="tr-TR"/>
          </a:p>
        </p:txBody>
      </p:sp>
    </p:spTree>
    <p:extLst>
      <p:ext uri="{BB962C8B-B14F-4D97-AF65-F5344CB8AC3E}">
        <p14:creationId xmlns:p14="http://schemas.microsoft.com/office/powerpoint/2010/main" val="379123066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BEBA8EAE-BF5A-486C-A8C5-ECC9F3942E4B}">
                <a14:imgProps xmlns:a14="http://schemas.microsoft.com/office/drawing/2010/main">
                  <a14:imgLayer r:embed="rId3">
                    <a14:imgEffect>
                      <a14:sharpenSoften amount="-20000"/>
                    </a14:imgEffect>
                  </a14:imgLayer>
                </a14:imgProps>
              </a:ext>
              <a:ext uri="{28A0092B-C50C-407E-A947-70E740481C1C}">
                <a14:useLocalDpi xmlns:a14="http://schemas.microsoft.com/office/drawing/2010/main" val="0"/>
              </a:ext>
            </a:extLst>
          </a:blip>
          <a:stretch>
            <a:fillRect/>
          </a:stretch>
        </p:blipFill>
        <p:spPr>
          <a:xfrm>
            <a:off x="-1215521" y="-105721"/>
            <a:ext cx="13407521" cy="7464881"/>
          </a:xfrm>
          <a:prstGeom prst="rect">
            <a:avLst/>
          </a:prstGeom>
        </p:spPr>
      </p:pic>
      <p:sp>
        <p:nvSpPr>
          <p:cNvPr id="2" name="Unvan 1"/>
          <p:cNvSpPr>
            <a:spLocks noGrp="1"/>
          </p:cNvSpPr>
          <p:nvPr>
            <p:ph type="ctrTitle"/>
          </p:nvPr>
        </p:nvSpPr>
        <p:spPr>
          <a:xfrm>
            <a:off x="1703925" y="95789"/>
            <a:ext cx="8784657" cy="2435192"/>
          </a:xfrm>
        </p:spPr>
        <p:txBody>
          <a:bodyPr>
            <a:normAutofit fontScale="90000"/>
          </a:bodyPr>
          <a:lstStyle/>
          <a:p>
            <a:pPr algn="ctr"/>
            <a:r>
              <a:rPr lang="tr-TR" dirty="0" smtClean="0">
                <a:solidFill>
                  <a:schemeClr val="tx1"/>
                </a:solidFill>
                <a:latin typeface="Arial Black" panose="020B0A04020102020204" pitchFamily="34" charset="0"/>
              </a:rPr>
              <a:t>PARÇACIK SÜRÜ OPTİMİZASYONU </a:t>
            </a:r>
            <a:br>
              <a:rPr lang="tr-TR" dirty="0" smtClean="0">
                <a:solidFill>
                  <a:schemeClr val="tx1"/>
                </a:solidFill>
                <a:latin typeface="Arial Black" panose="020B0A04020102020204" pitchFamily="34" charset="0"/>
              </a:rPr>
            </a:br>
            <a:r>
              <a:rPr lang="tr-TR" dirty="0" smtClean="0">
                <a:solidFill>
                  <a:schemeClr val="tx1"/>
                </a:solidFill>
                <a:latin typeface="Arial Black" panose="020B0A04020102020204" pitchFamily="34" charset="0"/>
              </a:rPr>
              <a:t>PSO</a:t>
            </a:r>
            <a:endParaRPr lang="tr-TR"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36424513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41106" y="4449640"/>
            <a:ext cx="8739554" cy="2250831"/>
          </a:xfrm>
        </p:spPr>
        <p:txBody>
          <a:bodyPr/>
          <a:lstStyle/>
          <a:p>
            <a:r>
              <a:rPr lang="tr-TR" dirty="0"/>
              <a:t>Hızları güncellenen sürü bireyleri alt ve üst sınırı geçebilir o sebepten sınırları aşan bireyler sınırlara çekilir ve güncellenmiş sürü için uygunluk hesabı yapılır.</a:t>
            </a:r>
          </a:p>
        </p:txBody>
      </p:sp>
      <p:pic>
        <p:nvPicPr>
          <p:cNvPr id="4" name="Resim 3"/>
          <p:cNvPicPr/>
          <p:nvPr/>
        </p:nvPicPr>
        <p:blipFill rotWithShape="1">
          <a:blip r:embed="rId2"/>
          <a:srcRect l="21754" t="34916" r="25851" b="42440"/>
          <a:stretch/>
        </p:blipFill>
        <p:spPr bwMode="auto">
          <a:xfrm>
            <a:off x="1055078" y="360484"/>
            <a:ext cx="7477606" cy="34202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4414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41838" y="4545623"/>
            <a:ext cx="8632164" cy="2215662"/>
          </a:xfrm>
        </p:spPr>
        <p:txBody>
          <a:bodyPr>
            <a:normAutofit/>
          </a:bodyPr>
          <a:lstStyle/>
          <a:p>
            <a:r>
              <a:rPr lang="tr-TR" dirty="0"/>
              <a:t>50 </a:t>
            </a:r>
            <a:r>
              <a:rPr lang="tr-TR" dirty="0" err="1"/>
              <a:t>iterasyon</a:t>
            </a:r>
            <a:r>
              <a:rPr lang="tr-TR" dirty="0"/>
              <a:t> boyunca oluşan en iyi 5 değer ve bu değerlerin pozisyonları tutulur</a:t>
            </a:r>
            <a:r>
              <a:rPr lang="tr-TR" dirty="0" smtClean="0"/>
              <a:t>.</a:t>
            </a:r>
            <a:endParaRPr lang="tr-TR" dirty="0"/>
          </a:p>
          <a:p>
            <a:r>
              <a:rPr lang="tr-TR" dirty="0"/>
              <a:t>İlerleyen sürü arasında en iyi değere sahip birey ve o bireyin konumu ise problemimizin optimum değeri olacaktır</a:t>
            </a:r>
            <a:r>
              <a:rPr lang="tr-TR" dirty="0" smtClean="0"/>
              <a:t>.</a:t>
            </a:r>
          </a:p>
          <a:p>
            <a:r>
              <a:rPr lang="tr-TR" dirty="0" smtClean="0"/>
              <a:t>Her bir bireyin parçacık sayısı azalttırılıp arttırılarak en uygun sürü oluşturulabilir.</a:t>
            </a:r>
          </a:p>
          <a:p>
            <a:endParaRPr lang="tr-TR" dirty="0" smtClean="0"/>
          </a:p>
          <a:p>
            <a:endParaRPr lang="tr-TR" dirty="0"/>
          </a:p>
        </p:txBody>
      </p:sp>
      <p:pic>
        <p:nvPicPr>
          <p:cNvPr id="6" name="Resim 5"/>
          <p:cNvPicPr/>
          <p:nvPr/>
        </p:nvPicPr>
        <p:blipFill rotWithShape="1">
          <a:blip r:embed="rId2"/>
          <a:srcRect l="21969" t="56888" r="17008" b="14609"/>
          <a:stretch/>
        </p:blipFill>
        <p:spPr bwMode="auto">
          <a:xfrm>
            <a:off x="641838" y="357309"/>
            <a:ext cx="8642032" cy="37399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662920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2989384" y="2277207"/>
            <a:ext cx="6444762" cy="646331"/>
          </a:xfrm>
          <a:prstGeom prst="rect">
            <a:avLst/>
          </a:prstGeom>
          <a:noFill/>
        </p:spPr>
        <p:txBody>
          <a:bodyPr wrap="square" rtlCol="0">
            <a:spAutoFit/>
          </a:bodyPr>
          <a:lstStyle/>
          <a:p>
            <a:r>
              <a:rPr lang="tr-TR" dirty="0" smtClean="0"/>
              <a:t>Dinlediğiniz için teşekkürler.</a:t>
            </a:r>
          </a:p>
          <a:p>
            <a:endParaRPr lang="tr-TR" dirty="0"/>
          </a:p>
        </p:txBody>
      </p:sp>
      <p:sp>
        <p:nvSpPr>
          <p:cNvPr id="5" name="Metin kutusu 4"/>
          <p:cNvSpPr txBox="1"/>
          <p:nvPr/>
        </p:nvSpPr>
        <p:spPr>
          <a:xfrm>
            <a:off x="553916" y="5477608"/>
            <a:ext cx="4097215" cy="646331"/>
          </a:xfrm>
          <a:prstGeom prst="rect">
            <a:avLst/>
          </a:prstGeom>
          <a:noFill/>
        </p:spPr>
        <p:txBody>
          <a:bodyPr wrap="square" rtlCol="0">
            <a:spAutoFit/>
          </a:bodyPr>
          <a:lstStyle/>
          <a:p>
            <a:r>
              <a:rPr lang="tr-TR" dirty="0" smtClean="0"/>
              <a:t>195509014</a:t>
            </a:r>
          </a:p>
          <a:p>
            <a:r>
              <a:rPr lang="tr-TR" dirty="0" smtClean="0"/>
              <a:t>Ayşenur DAĞCI</a:t>
            </a:r>
            <a:endParaRPr lang="tr-TR" dirty="0"/>
          </a:p>
        </p:txBody>
      </p:sp>
    </p:spTree>
    <p:extLst>
      <p:ext uri="{BB962C8B-B14F-4D97-AF65-F5344CB8AC3E}">
        <p14:creationId xmlns:p14="http://schemas.microsoft.com/office/powerpoint/2010/main" val="5058641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77334" y="465222"/>
            <a:ext cx="8596668" cy="930441"/>
          </a:xfrm>
        </p:spPr>
        <p:txBody>
          <a:bodyPr/>
          <a:lstStyle/>
          <a:p>
            <a:r>
              <a:rPr lang="tr-TR" dirty="0" smtClean="0">
                <a:solidFill>
                  <a:schemeClr val="tx1"/>
                </a:solidFill>
              </a:rPr>
              <a:t>Parçacık Sürü Optimizasyonu nedir ?</a:t>
            </a:r>
            <a:endParaRPr lang="tr-TR" dirty="0">
              <a:solidFill>
                <a:schemeClr val="tx1"/>
              </a:solidFill>
            </a:endParaRPr>
          </a:p>
        </p:txBody>
      </p:sp>
      <p:sp>
        <p:nvSpPr>
          <p:cNvPr id="3" name="İçerik Yer Tutucusu 2"/>
          <p:cNvSpPr>
            <a:spLocks noGrp="1"/>
          </p:cNvSpPr>
          <p:nvPr>
            <p:ph idx="1"/>
          </p:nvPr>
        </p:nvSpPr>
        <p:spPr>
          <a:xfrm>
            <a:off x="677334" y="1919957"/>
            <a:ext cx="8596668" cy="4093981"/>
          </a:xfrm>
        </p:spPr>
        <p:txBody>
          <a:bodyPr>
            <a:noAutofit/>
          </a:bodyPr>
          <a:lstStyle/>
          <a:p>
            <a:pPr marL="0" indent="0">
              <a:buNone/>
            </a:pPr>
            <a:r>
              <a:rPr lang="tr-TR" sz="2200" b="1" i="1" dirty="0">
                <a:solidFill>
                  <a:schemeClr val="tx1"/>
                </a:solidFill>
              </a:rPr>
              <a:t>Parçacık Sürü Optimizasyonu, </a:t>
            </a:r>
            <a:r>
              <a:rPr lang="tr-TR" sz="2200" dirty="0">
                <a:solidFill>
                  <a:schemeClr val="tx1"/>
                </a:solidFill>
              </a:rPr>
              <a:t>sürü halinde hareket eden bazı hayvanların yiyecek bulmak gibi temel ihtiyaçlarını giderirken </a:t>
            </a:r>
            <a:r>
              <a:rPr lang="tr-TR" sz="2200" dirty="0" smtClean="0">
                <a:solidFill>
                  <a:schemeClr val="tx1"/>
                </a:solidFill>
              </a:rPr>
              <a:t>sergiledikleri hareketlerin</a:t>
            </a:r>
            <a:r>
              <a:rPr lang="tr-TR" sz="2200" dirty="0">
                <a:solidFill>
                  <a:schemeClr val="tx1"/>
                </a:solidFill>
              </a:rPr>
              <a:t>, sürüdeki diğer bireyleri etkilediğinin ve sürünün amacına daha kolay ulaştığının gözlemlenmesinden esinlenilerek </a:t>
            </a:r>
            <a:r>
              <a:rPr lang="tr-TR" sz="2200" b="1" i="1" dirty="0">
                <a:solidFill>
                  <a:schemeClr val="tx1"/>
                </a:solidFill>
              </a:rPr>
              <a:t>Dr.</a:t>
            </a:r>
            <a:r>
              <a:rPr lang="tr-TR" sz="2200" i="1" dirty="0">
                <a:solidFill>
                  <a:schemeClr val="tx1"/>
                </a:solidFill>
              </a:rPr>
              <a:t> </a:t>
            </a:r>
            <a:r>
              <a:rPr lang="tr-TR" sz="2200" b="1" i="1" dirty="0">
                <a:solidFill>
                  <a:schemeClr val="tx1"/>
                </a:solidFill>
              </a:rPr>
              <a:t>Kennedy </a:t>
            </a:r>
            <a:r>
              <a:rPr lang="tr-TR" sz="2200" dirty="0">
                <a:solidFill>
                  <a:schemeClr val="tx1"/>
                </a:solidFill>
              </a:rPr>
              <a:t>ve </a:t>
            </a:r>
            <a:r>
              <a:rPr lang="tr-TR" sz="2200" b="1" i="1" dirty="0">
                <a:solidFill>
                  <a:schemeClr val="tx1"/>
                </a:solidFill>
              </a:rPr>
              <a:t>Dr. </a:t>
            </a:r>
            <a:r>
              <a:rPr lang="tr-TR" sz="2200" b="1" i="1" dirty="0" err="1">
                <a:solidFill>
                  <a:schemeClr val="tx1"/>
                </a:solidFill>
              </a:rPr>
              <a:t>Eberhart</a:t>
            </a:r>
            <a:r>
              <a:rPr lang="tr-TR" sz="2200" b="1" dirty="0">
                <a:solidFill>
                  <a:schemeClr val="tx1"/>
                </a:solidFill>
              </a:rPr>
              <a:t> </a:t>
            </a:r>
            <a:r>
              <a:rPr lang="tr-TR" sz="2200" dirty="0">
                <a:solidFill>
                  <a:schemeClr val="tx1"/>
                </a:solidFill>
              </a:rPr>
              <a:t>tarafından 1995 yılında geliştirilmiş bir optimizasyon algoritmasıdır.</a:t>
            </a:r>
          </a:p>
        </p:txBody>
      </p:sp>
    </p:spTree>
    <p:extLst>
      <p:ext uri="{BB962C8B-B14F-4D97-AF65-F5344CB8AC3E}">
        <p14:creationId xmlns:p14="http://schemas.microsoft.com/office/powerpoint/2010/main" val="736102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1"/>
          <p:cNvSpPr>
            <a:spLocks noGrp="1"/>
          </p:cNvSpPr>
          <p:nvPr>
            <p:ph idx="1"/>
          </p:nvPr>
        </p:nvSpPr>
        <p:spPr>
          <a:xfrm>
            <a:off x="841375" y="1130299"/>
            <a:ext cx="8680694" cy="5077069"/>
          </a:xfrm>
        </p:spPr>
        <p:txBody>
          <a:bodyPr>
            <a:normAutofit fontScale="92500" lnSpcReduction="10000"/>
          </a:bodyPr>
          <a:lstStyle/>
          <a:p>
            <a:r>
              <a:rPr lang="tr-TR" sz="2800" dirty="0" err="1">
                <a:solidFill>
                  <a:schemeClr val="tx1"/>
                </a:solidFill>
              </a:rPr>
              <a:t>PSO’da</a:t>
            </a:r>
            <a:r>
              <a:rPr lang="tr-TR" sz="2800" dirty="0">
                <a:solidFill>
                  <a:schemeClr val="tx1"/>
                </a:solidFill>
              </a:rPr>
              <a:t> çözümü bulmak adına arama yapan her bir bireye </a:t>
            </a:r>
            <a:r>
              <a:rPr lang="tr-TR" sz="2800" b="1" i="1" dirty="0">
                <a:solidFill>
                  <a:schemeClr val="tx1"/>
                </a:solidFill>
              </a:rPr>
              <a:t>parçacık</a:t>
            </a:r>
            <a:r>
              <a:rPr lang="tr-TR" sz="2800" dirty="0">
                <a:solidFill>
                  <a:schemeClr val="tx1"/>
                </a:solidFill>
              </a:rPr>
              <a:t> adı verilirken, parçacıkların bulunduğu popülasyona ise </a:t>
            </a:r>
            <a:r>
              <a:rPr lang="tr-TR" sz="2800" b="1" i="1" dirty="0">
                <a:solidFill>
                  <a:schemeClr val="tx1"/>
                </a:solidFill>
              </a:rPr>
              <a:t>sürü</a:t>
            </a:r>
            <a:r>
              <a:rPr lang="tr-TR" sz="2800" i="1" dirty="0">
                <a:solidFill>
                  <a:schemeClr val="tx1"/>
                </a:solidFill>
              </a:rPr>
              <a:t> </a:t>
            </a:r>
            <a:r>
              <a:rPr lang="tr-TR" sz="2800" dirty="0">
                <a:solidFill>
                  <a:schemeClr val="tx1"/>
                </a:solidFill>
              </a:rPr>
              <a:t>adı verilir</a:t>
            </a:r>
            <a:r>
              <a:rPr lang="tr-TR" sz="2800" dirty="0" smtClean="0">
                <a:solidFill>
                  <a:schemeClr val="tx1"/>
                </a:solidFill>
              </a:rPr>
              <a:t>.</a:t>
            </a:r>
          </a:p>
          <a:p>
            <a:endParaRPr lang="tr-TR" sz="2800" dirty="0" smtClean="0">
              <a:solidFill>
                <a:schemeClr val="tx1"/>
              </a:solidFill>
            </a:endParaRPr>
          </a:p>
          <a:p>
            <a:r>
              <a:rPr lang="tr-TR" sz="2800" dirty="0">
                <a:solidFill>
                  <a:schemeClr val="tx1"/>
                </a:solidFill>
              </a:rPr>
              <a:t>Her bir parçacık kendi pozisyonunu, bir önceki tecrübesinden yararlanarak sürüdeki en iyi pozisyona doğru ayarlar. PSO, temel olarak sürüde bulunan bireylerin pozisyonunun, sürünün en iyi pozisyona sahip olan bireyine yaklaştırılmasına dayanır. Bu yaklaşma hızı rasgele gelişen durumdur ve çoğu zaman sürü içinde bulunan bireyler yeni hareketlerinde bir önceki konumdan daha iyi konuma gelirler ve bu süreç hedefe ulaşıncaya kadar devam </a:t>
            </a:r>
            <a:r>
              <a:rPr lang="tr-TR" sz="2800" dirty="0" smtClean="0">
                <a:solidFill>
                  <a:schemeClr val="tx1"/>
                </a:solidFill>
              </a:rPr>
              <a:t>eder.</a:t>
            </a:r>
            <a:endParaRPr lang="tr-TR" sz="2800" dirty="0">
              <a:solidFill>
                <a:schemeClr val="tx1"/>
              </a:solidFill>
            </a:endParaRPr>
          </a:p>
        </p:txBody>
      </p:sp>
    </p:spTree>
    <p:extLst>
      <p:ext uri="{BB962C8B-B14F-4D97-AF65-F5344CB8AC3E}">
        <p14:creationId xmlns:p14="http://schemas.microsoft.com/office/powerpoint/2010/main" val="4251512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solidFill>
                  <a:schemeClr val="tx1"/>
                </a:solidFill>
              </a:rPr>
              <a:t>PSO nerelerde kullanılır ?</a:t>
            </a:r>
            <a:endParaRPr lang="tr-TR" dirty="0">
              <a:solidFill>
                <a:schemeClr val="tx1"/>
              </a:solidFill>
            </a:endParaRPr>
          </a:p>
        </p:txBody>
      </p:sp>
      <p:sp>
        <p:nvSpPr>
          <p:cNvPr id="3" name="İçerik Yer Tutucusu 2"/>
          <p:cNvSpPr>
            <a:spLocks noGrp="1"/>
          </p:cNvSpPr>
          <p:nvPr>
            <p:ph idx="1"/>
          </p:nvPr>
        </p:nvSpPr>
        <p:spPr>
          <a:xfrm>
            <a:off x="677334" y="2160590"/>
            <a:ext cx="8596668" cy="3703880"/>
          </a:xfrm>
        </p:spPr>
        <p:txBody>
          <a:bodyPr>
            <a:normAutofit/>
          </a:bodyPr>
          <a:lstStyle/>
          <a:p>
            <a:r>
              <a:rPr lang="tr-TR" sz="2200" dirty="0">
                <a:solidFill>
                  <a:schemeClr val="tx1"/>
                </a:solidFill>
              </a:rPr>
              <a:t>PSO, Sipariş miktarı belirleme, çizelgeleme problemleri, güç ve voltaj kontrolü, motor parametrelerini belirleme, tedarik seçimi ve sıralama </a:t>
            </a:r>
            <a:r>
              <a:rPr lang="tr-TR" sz="2200" dirty="0">
                <a:solidFill>
                  <a:schemeClr val="tx1"/>
                </a:solidFill>
              </a:rPr>
              <a:t>problemleri, yapay sinir ağlarının eğitimi, bulanık mantık sistemleri, görüntü </a:t>
            </a:r>
            <a:r>
              <a:rPr lang="tr-TR" sz="2200" dirty="0" smtClean="0">
                <a:solidFill>
                  <a:schemeClr val="tx1"/>
                </a:solidFill>
              </a:rPr>
              <a:t>işleme gibi </a:t>
            </a:r>
            <a:r>
              <a:rPr lang="tr-TR" sz="2200" dirty="0">
                <a:solidFill>
                  <a:schemeClr val="tx1"/>
                </a:solidFill>
              </a:rPr>
              <a:t>bir çok optimizasyon problemlerinde başarı ile </a:t>
            </a:r>
            <a:r>
              <a:rPr lang="tr-TR" sz="2200" dirty="0" smtClean="0">
                <a:solidFill>
                  <a:schemeClr val="tx1"/>
                </a:solidFill>
              </a:rPr>
              <a:t>kullanılır.</a:t>
            </a:r>
            <a:endParaRPr lang="tr-TR" sz="2200" dirty="0">
              <a:solidFill>
                <a:schemeClr val="tx1"/>
              </a:solidFill>
            </a:endParaRPr>
          </a:p>
        </p:txBody>
      </p:sp>
    </p:spTree>
    <p:extLst>
      <p:ext uri="{BB962C8B-B14F-4D97-AF65-F5344CB8AC3E}">
        <p14:creationId xmlns:p14="http://schemas.microsoft.com/office/powerpoint/2010/main" val="14876637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082219" y="55680"/>
            <a:ext cx="1908161" cy="92676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solidFill>
                  <a:schemeClr val="tx1"/>
                </a:solidFill>
              </a:rPr>
              <a:t>Başla</a:t>
            </a:r>
            <a:endParaRPr lang="tr-TR" dirty="0">
              <a:solidFill>
                <a:schemeClr val="tx1"/>
              </a:solidFill>
            </a:endParaRPr>
          </a:p>
        </p:txBody>
      </p:sp>
      <p:sp>
        <p:nvSpPr>
          <p:cNvPr id="9" name="Dikdörtgen 8"/>
          <p:cNvSpPr/>
          <p:nvPr/>
        </p:nvSpPr>
        <p:spPr>
          <a:xfrm>
            <a:off x="1128357" y="1414075"/>
            <a:ext cx="1634085" cy="85480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100" dirty="0" smtClean="0">
                <a:solidFill>
                  <a:schemeClr val="tx1"/>
                </a:solidFill>
              </a:rPr>
              <a:t>Parametreler ve sürünün başlangıç pozisyonu ayarlanır.</a:t>
            </a:r>
            <a:endParaRPr lang="tr-TR" sz="1100" dirty="0">
              <a:solidFill>
                <a:schemeClr val="tx1"/>
              </a:solidFill>
            </a:endParaRPr>
          </a:p>
        </p:txBody>
      </p:sp>
      <p:sp>
        <p:nvSpPr>
          <p:cNvPr id="10" name="Akış Çizelgesi: Karar 9"/>
          <p:cNvSpPr/>
          <p:nvPr/>
        </p:nvSpPr>
        <p:spPr>
          <a:xfrm>
            <a:off x="4251059" y="5235388"/>
            <a:ext cx="1959554" cy="1479410"/>
          </a:xfrm>
          <a:prstGeom prst="flowChartDecision">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100" dirty="0" smtClean="0">
                <a:solidFill>
                  <a:schemeClr val="tx1"/>
                </a:solidFill>
              </a:rPr>
              <a:t>Sonlandırma kriterine ulaşıldı mı ?</a:t>
            </a:r>
          </a:p>
        </p:txBody>
      </p:sp>
      <p:sp>
        <p:nvSpPr>
          <p:cNvPr id="15" name="Oval 14"/>
          <p:cNvSpPr/>
          <p:nvPr/>
        </p:nvSpPr>
        <p:spPr>
          <a:xfrm>
            <a:off x="7217761" y="5535716"/>
            <a:ext cx="1764725" cy="999554"/>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solidFill>
                  <a:schemeClr val="tx1"/>
                </a:solidFill>
              </a:rPr>
              <a:t>Son</a:t>
            </a:r>
            <a:endParaRPr lang="tr-TR" dirty="0">
              <a:solidFill>
                <a:schemeClr val="tx1"/>
              </a:solidFill>
            </a:endParaRPr>
          </a:p>
        </p:txBody>
      </p:sp>
      <p:sp>
        <p:nvSpPr>
          <p:cNvPr id="17" name="Dikdörtgen 16"/>
          <p:cNvSpPr/>
          <p:nvPr/>
        </p:nvSpPr>
        <p:spPr>
          <a:xfrm>
            <a:off x="1100149" y="2759583"/>
            <a:ext cx="1634085" cy="85480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100" dirty="0" smtClean="0">
                <a:solidFill>
                  <a:schemeClr val="tx1"/>
                </a:solidFill>
              </a:rPr>
              <a:t>Her parçacık için uygunluk değeri hesaplanır.</a:t>
            </a:r>
            <a:endParaRPr lang="tr-TR" sz="1100" dirty="0">
              <a:solidFill>
                <a:schemeClr val="tx1"/>
              </a:solidFill>
            </a:endParaRPr>
          </a:p>
        </p:txBody>
      </p:sp>
      <p:sp>
        <p:nvSpPr>
          <p:cNvPr id="18" name="Dikdörtgen 17"/>
          <p:cNvSpPr/>
          <p:nvPr/>
        </p:nvSpPr>
        <p:spPr>
          <a:xfrm>
            <a:off x="1128357" y="4105091"/>
            <a:ext cx="1634085" cy="85480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100" dirty="0" err="1" smtClean="0">
                <a:solidFill>
                  <a:schemeClr val="tx1"/>
                </a:solidFill>
              </a:rPr>
              <a:t>Pbest</a:t>
            </a:r>
            <a:r>
              <a:rPr lang="tr-TR" sz="1100" dirty="0" smtClean="0">
                <a:solidFill>
                  <a:schemeClr val="tx1"/>
                </a:solidFill>
              </a:rPr>
              <a:t>(yerel en iyi)ve </a:t>
            </a:r>
            <a:r>
              <a:rPr lang="tr-TR" sz="1100" dirty="0" err="1" smtClean="0">
                <a:solidFill>
                  <a:schemeClr val="tx1"/>
                </a:solidFill>
              </a:rPr>
              <a:t>gbest</a:t>
            </a:r>
            <a:r>
              <a:rPr lang="tr-TR" sz="1100" dirty="0" smtClean="0">
                <a:solidFill>
                  <a:schemeClr val="tx1"/>
                </a:solidFill>
              </a:rPr>
              <a:t>(küresel en iyi) </a:t>
            </a:r>
            <a:r>
              <a:rPr lang="tr-TR" sz="1100" dirty="0" smtClean="0">
                <a:solidFill>
                  <a:schemeClr val="tx1"/>
                </a:solidFill>
              </a:rPr>
              <a:t>değerleri güncellenir.</a:t>
            </a:r>
            <a:endParaRPr lang="tr-TR" sz="1100" dirty="0">
              <a:solidFill>
                <a:schemeClr val="tx1"/>
              </a:solidFill>
            </a:endParaRPr>
          </a:p>
        </p:txBody>
      </p:sp>
      <p:sp>
        <p:nvSpPr>
          <p:cNvPr id="19" name="Dikdörtgen 18"/>
          <p:cNvSpPr/>
          <p:nvPr/>
        </p:nvSpPr>
        <p:spPr>
          <a:xfrm>
            <a:off x="1100149" y="5572884"/>
            <a:ext cx="1634085" cy="85480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100" dirty="0" smtClean="0">
                <a:solidFill>
                  <a:schemeClr val="tx1"/>
                </a:solidFill>
              </a:rPr>
              <a:t>Parçacıkların </a:t>
            </a:r>
            <a:r>
              <a:rPr lang="tr-TR" sz="1100" dirty="0" smtClean="0">
                <a:solidFill>
                  <a:schemeClr val="tx1"/>
                </a:solidFill>
              </a:rPr>
              <a:t>değişim </a:t>
            </a:r>
            <a:r>
              <a:rPr lang="tr-TR" sz="1100" dirty="0" smtClean="0">
                <a:solidFill>
                  <a:schemeClr val="tx1"/>
                </a:solidFill>
              </a:rPr>
              <a:t>hızları </a:t>
            </a:r>
            <a:r>
              <a:rPr lang="tr-TR" sz="1100" dirty="0" smtClean="0">
                <a:solidFill>
                  <a:schemeClr val="tx1"/>
                </a:solidFill>
              </a:rPr>
              <a:t>hesaplanıp yeni pozisyonlar belirlenir.</a:t>
            </a:r>
            <a:endParaRPr lang="tr-TR" sz="1100" dirty="0">
              <a:solidFill>
                <a:schemeClr val="tx1"/>
              </a:solidFill>
            </a:endParaRPr>
          </a:p>
        </p:txBody>
      </p:sp>
      <p:cxnSp>
        <p:nvCxnSpPr>
          <p:cNvPr id="20" name="Düz Ok Bağlayıcısı 19"/>
          <p:cNvCxnSpPr/>
          <p:nvPr/>
        </p:nvCxnSpPr>
        <p:spPr>
          <a:xfrm>
            <a:off x="1945399" y="1075765"/>
            <a:ext cx="0" cy="170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Düz Ok Bağlayıcısı 24"/>
          <p:cNvCxnSpPr/>
          <p:nvPr/>
        </p:nvCxnSpPr>
        <p:spPr>
          <a:xfrm>
            <a:off x="1917191" y="2429436"/>
            <a:ext cx="0" cy="170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p:cNvCxnSpPr/>
          <p:nvPr/>
        </p:nvCxnSpPr>
        <p:spPr>
          <a:xfrm>
            <a:off x="1917191" y="3801035"/>
            <a:ext cx="0" cy="170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Düz Ok Bağlayıcısı 26"/>
          <p:cNvCxnSpPr/>
          <p:nvPr/>
        </p:nvCxnSpPr>
        <p:spPr>
          <a:xfrm>
            <a:off x="1945399" y="5226423"/>
            <a:ext cx="0" cy="1703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Düz Ok Bağlayıcısı 27"/>
          <p:cNvCxnSpPr/>
          <p:nvPr/>
        </p:nvCxnSpPr>
        <p:spPr>
          <a:xfrm flipV="1">
            <a:off x="3220244" y="5982357"/>
            <a:ext cx="564719" cy="179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Düz Ok Bağlayıcısı 28"/>
          <p:cNvCxnSpPr/>
          <p:nvPr/>
        </p:nvCxnSpPr>
        <p:spPr>
          <a:xfrm flipV="1">
            <a:off x="6414965" y="5966128"/>
            <a:ext cx="528860" cy="89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Düz Ok Bağlayıcısı 43"/>
          <p:cNvCxnSpPr/>
          <p:nvPr/>
        </p:nvCxnSpPr>
        <p:spPr>
          <a:xfrm>
            <a:off x="5239190" y="3186986"/>
            <a:ext cx="0" cy="1851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Düz Ok Bağlayıcısı 46"/>
          <p:cNvCxnSpPr/>
          <p:nvPr/>
        </p:nvCxnSpPr>
        <p:spPr>
          <a:xfrm flipH="1">
            <a:off x="3496698" y="3186986"/>
            <a:ext cx="17424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Metin kutusu 55"/>
          <p:cNvSpPr txBox="1"/>
          <p:nvPr/>
        </p:nvSpPr>
        <p:spPr>
          <a:xfrm>
            <a:off x="5589437" y="3753820"/>
            <a:ext cx="744128" cy="369332"/>
          </a:xfrm>
          <a:prstGeom prst="rect">
            <a:avLst/>
          </a:prstGeom>
          <a:noFill/>
        </p:spPr>
        <p:txBody>
          <a:bodyPr wrap="square" rtlCol="0">
            <a:spAutoFit/>
          </a:bodyPr>
          <a:lstStyle/>
          <a:p>
            <a:r>
              <a:rPr lang="tr-TR" dirty="0" smtClean="0"/>
              <a:t>Hayır</a:t>
            </a:r>
            <a:endParaRPr lang="tr-TR" dirty="0"/>
          </a:p>
        </p:txBody>
      </p:sp>
      <p:sp>
        <p:nvSpPr>
          <p:cNvPr id="57" name="Metin kutusu 56"/>
          <p:cNvSpPr txBox="1"/>
          <p:nvPr/>
        </p:nvSpPr>
        <p:spPr>
          <a:xfrm>
            <a:off x="6334907" y="5351050"/>
            <a:ext cx="763264" cy="369332"/>
          </a:xfrm>
          <a:prstGeom prst="rect">
            <a:avLst/>
          </a:prstGeom>
          <a:noFill/>
        </p:spPr>
        <p:txBody>
          <a:bodyPr wrap="square" rtlCol="0">
            <a:spAutoFit/>
          </a:bodyPr>
          <a:lstStyle/>
          <a:p>
            <a:r>
              <a:rPr lang="tr-TR" dirty="0" smtClean="0"/>
              <a:t>Evet</a:t>
            </a:r>
            <a:endParaRPr lang="tr-TR" dirty="0"/>
          </a:p>
        </p:txBody>
      </p:sp>
    </p:spTree>
    <p:extLst>
      <p:ext uri="{BB962C8B-B14F-4D97-AF65-F5344CB8AC3E}">
        <p14:creationId xmlns:p14="http://schemas.microsoft.com/office/powerpoint/2010/main" val="768644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872191" y="506543"/>
            <a:ext cx="8403694" cy="4953480"/>
          </a:xfrm>
        </p:spPr>
        <p:txBody>
          <a:bodyPr/>
          <a:lstStyle/>
          <a:p>
            <a:r>
              <a:rPr lang="tr-TR" dirty="0" smtClean="0"/>
              <a:t>Çözümde kullandığımız matematiksel model ;</a:t>
            </a:r>
          </a:p>
          <a:p>
            <a:endParaRPr lang="tr-TR" dirty="0"/>
          </a:p>
          <a:p>
            <a:pPr marL="0" indent="0">
              <a:buNone/>
            </a:pPr>
            <a:endParaRPr lang="tr-TR" dirty="0" smtClean="0"/>
          </a:p>
          <a:p>
            <a:pPr marL="0" indent="0">
              <a:buNone/>
            </a:pPr>
            <a:r>
              <a:rPr lang="tr-TR" dirty="0"/>
              <a:t> </a:t>
            </a:r>
            <a:r>
              <a:rPr lang="tr-TR" dirty="0" smtClean="0"/>
              <a:t>                 </a:t>
            </a:r>
          </a:p>
          <a:p>
            <a:pPr marL="0" indent="0">
              <a:buNone/>
            </a:pPr>
            <a:r>
              <a:rPr lang="tr-TR" dirty="0"/>
              <a:t> </a:t>
            </a:r>
            <a:r>
              <a:rPr lang="tr-TR" dirty="0" smtClean="0"/>
              <a:t>                              </a:t>
            </a:r>
          </a:p>
          <a:p>
            <a:pPr marL="0" indent="0">
              <a:buNone/>
            </a:pPr>
            <a:endParaRPr lang="tr-TR" dirty="0" smtClean="0"/>
          </a:p>
          <a:p>
            <a:pPr marL="0" indent="0">
              <a:buNone/>
            </a:pPr>
            <a:r>
              <a:rPr lang="tr-TR" dirty="0"/>
              <a:t>                                     </a:t>
            </a:r>
          </a:p>
        </p:txBody>
      </p:sp>
      <p:pic>
        <p:nvPicPr>
          <p:cNvPr id="12" name="Resim 11"/>
          <p:cNvPicPr/>
          <p:nvPr/>
        </p:nvPicPr>
        <p:blipFill rotWithShape="1">
          <a:blip r:embed="rId2"/>
          <a:srcRect l="17440" t="23258" r="17537" b="13868"/>
          <a:stretch/>
        </p:blipFill>
        <p:spPr bwMode="auto">
          <a:xfrm>
            <a:off x="872191" y="1388696"/>
            <a:ext cx="7069015" cy="40713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11551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erqk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12477" y="653622"/>
            <a:ext cx="4589584" cy="3979924"/>
          </a:xfrm>
        </p:spPr>
      </p:pic>
      <p:sp>
        <p:nvSpPr>
          <p:cNvPr id="8" name="Metin kutusu 7"/>
          <p:cNvSpPr txBox="1"/>
          <p:nvPr/>
        </p:nvSpPr>
        <p:spPr>
          <a:xfrm>
            <a:off x="3420207" y="5090745"/>
            <a:ext cx="4281854" cy="646331"/>
          </a:xfrm>
          <a:prstGeom prst="rect">
            <a:avLst/>
          </a:prstGeom>
          <a:noFill/>
        </p:spPr>
        <p:txBody>
          <a:bodyPr wrap="square" rtlCol="0">
            <a:spAutoFit/>
          </a:bodyPr>
          <a:lstStyle/>
          <a:p>
            <a:pPr algn="ctr"/>
            <a:r>
              <a:rPr lang="tr-TR" dirty="0" err="1" smtClean="0">
                <a:latin typeface="Arial Black" panose="020B0A04020102020204" pitchFamily="34" charset="0"/>
              </a:rPr>
              <a:t>Pythonla</a:t>
            </a:r>
            <a:r>
              <a:rPr lang="tr-TR" dirty="0" smtClean="0">
                <a:latin typeface="Arial Black" panose="020B0A04020102020204" pitchFamily="34" charset="0"/>
              </a:rPr>
              <a:t> yapılmış PSO algoritması </a:t>
            </a:r>
          </a:p>
        </p:txBody>
      </p:sp>
    </p:spTree>
    <p:extLst>
      <p:ext uri="{BB962C8B-B14F-4D97-AF65-F5344CB8AC3E}">
        <p14:creationId xmlns:p14="http://schemas.microsoft.com/office/powerpoint/2010/main" val="36983090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80292" y="3956538"/>
            <a:ext cx="9056077" cy="2901462"/>
          </a:xfrm>
        </p:spPr>
        <p:txBody>
          <a:bodyPr>
            <a:normAutofit lnSpcReduction="10000"/>
          </a:bodyPr>
          <a:lstStyle/>
          <a:p>
            <a:r>
              <a:rPr lang="tr-TR" dirty="0"/>
              <a:t>Burada sürü bireylerinin alt , üst </a:t>
            </a:r>
            <a:r>
              <a:rPr lang="tr-TR" dirty="0" smtClean="0"/>
              <a:t>sınırlarını girdik. </a:t>
            </a:r>
            <a:r>
              <a:rPr lang="tr-TR" dirty="0" err="1" smtClean="0"/>
              <a:t>Ssize</a:t>
            </a:r>
            <a:r>
              <a:rPr lang="tr-TR" dirty="0" smtClean="0"/>
              <a:t> değeri ile sürüdeki birey sayısı belirlendi, d değeri ile her bireyin kaç parçacıktan oluşacağı belirlendi. </a:t>
            </a:r>
            <a:r>
              <a:rPr lang="tr-TR" dirty="0"/>
              <a:t>w Eylemsizlik momenti 0.8 seçilirken c1 ve c2 yönelim değerleri 2 </a:t>
            </a:r>
            <a:r>
              <a:rPr lang="tr-TR" dirty="0" smtClean="0"/>
              <a:t>seçildi. </a:t>
            </a:r>
            <a:r>
              <a:rPr lang="tr-TR" dirty="0"/>
              <a:t>İlk sürü </a:t>
            </a:r>
            <a:r>
              <a:rPr lang="tr-TR" dirty="0" err="1"/>
              <a:t>random</a:t>
            </a:r>
            <a:r>
              <a:rPr lang="tr-TR" dirty="0"/>
              <a:t> bir şekilde 10 / -10 değerleri arasında </a:t>
            </a:r>
            <a:r>
              <a:rPr lang="tr-TR" dirty="0" smtClean="0"/>
              <a:t>oluşturulup </a:t>
            </a:r>
            <a:r>
              <a:rPr lang="tr-TR" dirty="0"/>
              <a:t>uygunluk değerleri </a:t>
            </a:r>
            <a:r>
              <a:rPr lang="tr-TR" dirty="0" err="1"/>
              <a:t>obj</a:t>
            </a:r>
            <a:r>
              <a:rPr lang="tr-TR" dirty="0"/>
              <a:t> değerinde </a:t>
            </a:r>
            <a:r>
              <a:rPr lang="tr-TR" dirty="0" smtClean="0"/>
              <a:t>tutulmuştur. </a:t>
            </a:r>
            <a:endParaRPr lang="tr-TR" dirty="0"/>
          </a:p>
          <a:p>
            <a:r>
              <a:rPr lang="tr-TR" dirty="0" err="1"/>
              <a:t>V</a:t>
            </a:r>
            <a:r>
              <a:rPr lang="tr-TR" dirty="0" err="1" smtClean="0"/>
              <a:t>elocity</a:t>
            </a:r>
            <a:r>
              <a:rPr lang="tr-TR" dirty="0" smtClean="0"/>
              <a:t> </a:t>
            </a:r>
            <a:r>
              <a:rPr lang="tr-TR" dirty="0"/>
              <a:t>değişkeni </a:t>
            </a:r>
            <a:r>
              <a:rPr lang="tr-TR" dirty="0" smtClean="0"/>
              <a:t>ile hız değerleri tutulmuştur. </a:t>
            </a:r>
            <a:r>
              <a:rPr lang="tr-TR" dirty="0"/>
              <a:t>En iyi pozisyon sürü yeni oluştuğu için şuan ki pozisyonu olacaktır. En iyi değer ise hesaplanan </a:t>
            </a:r>
            <a:r>
              <a:rPr lang="tr-TR" dirty="0" err="1"/>
              <a:t>obj</a:t>
            </a:r>
            <a:r>
              <a:rPr lang="tr-TR" dirty="0"/>
              <a:t> </a:t>
            </a:r>
            <a:r>
              <a:rPr lang="tr-TR" dirty="0" smtClean="0"/>
              <a:t>(uygunluk) değeridir. </a:t>
            </a:r>
            <a:r>
              <a:rPr lang="tr-TR" dirty="0"/>
              <a:t>Sürünün en iyi değeri </a:t>
            </a:r>
            <a:r>
              <a:rPr lang="tr-TR" dirty="0" err="1"/>
              <a:t>minimizasyon</a:t>
            </a:r>
            <a:r>
              <a:rPr lang="tr-TR" dirty="0"/>
              <a:t> </a:t>
            </a:r>
            <a:r>
              <a:rPr lang="tr-TR" dirty="0" smtClean="0"/>
              <a:t>(değerleri birbirine yaklaştırmak) yaptığımız </a:t>
            </a:r>
            <a:r>
              <a:rPr lang="tr-TR" dirty="0"/>
              <a:t>için hesaplanan uygunluk değerlerinin en küçüğü </a:t>
            </a:r>
            <a:r>
              <a:rPr lang="tr-TR" dirty="0" smtClean="0"/>
              <a:t>olmuştur. </a:t>
            </a:r>
            <a:r>
              <a:rPr lang="tr-TR" dirty="0"/>
              <a:t>Sürünün en iyi pozisyonu ise hesaplanan değerin olduğu bireydir.</a:t>
            </a:r>
          </a:p>
          <a:p>
            <a:endParaRPr lang="tr-TR" dirty="0"/>
          </a:p>
        </p:txBody>
      </p:sp>
      <p:pic>
        <p:nvPicPr>
          <p:cNvPr id="4" name="Resim 3"/>
          <p:cNvPicPr>
            <a:picLocks noChangeAspect="1"/>
          </p:cNvPicPr>
          <p:nvPr/>
        </p:nvPicPr>
        <p:blipFill rotWithShape="1">
          <a:blip r:embed="rId3"/>
          <a:srcRect b="10315"/>
          <a:stretch/>
        </p:blipFill>
        <p:spPr>
          <a:xfrm>
            <a:off x="792648" y="75172"/>
            <a:ext cx="8754783" cy="3626388"/>
          </a:xfrm>
          <a:prstGeom prst="rect">
            <a:avLst/>
          </a:prstGeom>
        </p:spPr>
      </p:pic>
    </p:spTree>
    <p:extLst>
      <p:ext uri="{BB962C8B-B14F-4D97-AF65-F5344CB8AC3E}">
        <p14:creationId xmlns:p14="http://schemas.microsoft.com/office/powerpoint/2010/main" val="39370710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77333" y="4290645"/>
            <a:ext cx="8668889" cy="2655277"/>
          </a:xfrm>
        </p:spPr>
        <p:txBody>
          <a:bodyPr>
            <a:normAutofit fontScale="85000" lnSpcReduction="10000"/>
          </a:bodyPr>
          <a:lstStyle/>
          <a:p>
            <a:r>
              <a:rPr lang="tr-TR" dirty="0"/>
              <a:t> Yapılacak işlemler 50 </a:t>
            </a:r>
            <a:r>
              <a:rPr lang="tr-TR" dirty="0" err="1"/>
              <a:t>iterasyon</a:t>
            </a:r>
            <a:r>
              <a:rPr lang="tr-TR" dirty="0"/>
              <a:t> boyunca yapılacaktır. Her sürü bireyinin hız güncellemeleri hesaplanmış ve </a:t>
            </a:r>
            <a:r>
              <a:rPr lang="tr-TR" dirty="0" err="1"/>
              <a:t>velocity’e</a:t>
            </a:r>
            <a:r>
              <a:rPr lang="tr-TR" dirty="0"/>
              <a:t> </a:t>
            </a:r>
            <a:r>
              <a:rPr lang="tr-TR" dirty="0" smtClean="0"/>
              <a:t>atanmıştır</a:t>
            </a:r>
            <a:r>
              <a:rPr lang="tr-TR" dirty="0"/>
              <a:t>.</a:t>
            </a:r>
            <a:r>
              <a:rPr lang="tr-TR" dirty="0" smtClean="0"/>
              <a:t> </a:t>
            </a:r>
            <a:r>
              <a:rPr lang="tr-TR" dirty="0"/>
              <a:t>Ancak değerler eklendikten sonra sürü alt ve üst sınırdan taşabilir bunun için hesaplanan hız değerlerinde -10dan küçükler -10 yapılmıştır, 10dan büyükler ise 10 yapılmıştır. Ardından her </a:t>
            </a:r>
            <a:r>
              <a:rPr lang="tr-TR" dirty="0" err="1"/>
              <a:t>iterasyon’u</a:t>
            </a:r>
            <a:r>
              <a:rPr lang="tr-TR" dirty="0"/>
              <a:t> 1 saniye olarak var </a:t>
            </a:r>
            <a:r>
              <a:rPr lang="tr-TR" dirty="0" smtClean="0"/>
              <a:t>sayarsak </a:t>
            </a:r>
            <a:r>
              <a:rPr lang="tr-TR" dirty="0"/>
              <a:t>x=v*t formülünden sürünün aldığı yol hızına eşit olacaktır bu sebepten hesaplanan hız değerleri sürüye eklenir</a:t>
            </a:r>
            <a:r>
              <a:rPr lang="tr-TR" dirty="0" smtClean="0"/>
              <a:t>.</a:t>
            </a:r>
          </a:p>
          <a:p>
            <a:r>
              <a:rPr lang="tr-TR" dirty="0"/>
              <a:t>Hız değeri hesaplanırken bireyler kendi konumlarını korumak istedikleri için değerler w eylemsizlik katsayısı ile çarpılarak hıza eklenir. Bireyler en iyi pozisyona ulaşmak istedikleri için ise c1 katsayısı ile birey ve en iyi pozisyon arasındaki fark çarpılır ve hıza eklenir. Aynı zamanda bireyler </a:t>
            </a:r>
            <a:r>
              <a:rPr lang="tr-TR" dirty="0" smtClean="0"/>
              <a:t>sürünün en </a:t>
            </a:r>
            <a:r>
              <a:rPr lang="tr-TR" dirty="0"/>
              <a:t>iyi bireyinin pozisyonuna benzemek istemektedir onun için ise c2 katsayısı ile birey ve sürünün en iyi pozisyonunun farkı çarpılır.</a:t>
            </a:r>
          </a:p>
          <a:p>
            <a:endParaRPr lang="tr-TR" dirty="0" smtClean="0"/>
          </a:p>
          <a:p>
            <a:endParaRPr lang="tr-TR" dirty="0"/>
          </a:p>
        </p:txBody>
      </p:sp>
      <p:pic>
        <p:nvPicPr>
          <p:cNvPr id="5" name="Resim 4"/>
          <p:cNvPicPr/>
          <p:nvPr/>
        </p:nvPicPr>
        <p:blipFill rotWithShape="1">
          <a:blip r:embed="rId2"/>
          <a:srcRect l="21677" t="6133" r="20156" b="56935"/>
          <a:stretch/>
        </p:blipFill>
        <p:spPr bwMode="auto">
          <a:xfrm>
            <a:off x="765255" y="105507"/>
            <a:ext cx="8580967" cy="39301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9846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Yüzeyler">
  <a:themeElements>
    <a:clrScheme name="Sarı">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669</TotalTime>
  <Words>451</Words>
  <Application>Microsoft Office PowerPoint</Application>
  <PresentationFormat>Geniş ekran</PresentationFormat>
  <Paragraphs>37</Paragraphs>
  <Slides>12</Slides>
  <Notes>1</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12</vt:i4>
      </vt:variant>
    </vt:vector>
  </HeadingPairs>
  <TitlesOfParts>
    <vt:vector size="18" baseType="lpstr">
      <vt:lpstr>Arial</vt:lpstr>
      <vt:lpstr>Arial Black</vt:lpstr>
      <vt:lpstr>Calibri</vt:lpstr>
      <vt:lpstr>Trebuchet MS</vt:lpstr>
      <vt:lpstr>Wingdings 3</vt:lpstr>
      <vt:lpstr>Yüzeyler</vt:lpstr>
      <vt:lpstr>PARÇACIK SÜRÜ OPTİMİZASYONU  PSO</vt:lpstr>
      <vt:lpstr>Parçacık Sürü Optimizasyonu nedir ?</vt:lpstr>
      <vt:lpstr>PowerPoint Sunusu</vt:lpstr>
      <vt:lpstr>PSO nerelerde kullanılır ?</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Ayşenur Dağcı</dc:creator>
  <cp:lastModifiedBy>Ayşenur Dağcı</cp:lastModifiedBy>
  <cp:revision>33</cp:revision>
  <dcterms:created xsi:type="dcterms:W3CDTF">2022-04-09T02:02:12Z</dcterms:created>
  <dcterms:modified xsi:type="dcterms:W3CDTF">2022-04-12T14:23:20Z</dcterms:modified>
</cp:coreProperties>
</file>